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259" r:id="rId4"/>
    <p:sldId id="260" r:id="rId5"/>
    <p:sldId id="261" r:id="rId6"/>
    <p:sldId id="262" r:id="rId7"/>
    <p:sldId id="264" r:id="rId8"/>
    <p:sldId id="266" r:id="rId9"/>
    <p:sldId id="267" r:id="rId10"/>
    <p:sldId id="268" r:id="rId11"/>
    <p:sldId id="269" r:id="rId12"/>
    <p:sldId id="272" r:id="rId13"/>
    <p:sldId id="273"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67" d="100"/>
          <a:sy n="67" d="100"/>
        </p:scale>
        <p:origin x="604" y="3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049FE8-1A39-4F73-8791-C2D8B64BD269}" type="datetimeFigureOut">
              <a:rPr lang="en-US" smtClean="0"/>
              <a:t>12/20/2018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A46BEE-5574-412B-B498-3788E435FB52}" type="slidenum">
              <a:rPr lang="en-US" smtClean="0"/>
              <a:t>‹#›</a:t>
            </a:fld>
            <a:endParaRPr lang="en-US"/>
          </a:p>
        </p:txBody>
      </p:sp>
    </p:spTree>
    <p:extLst>
      <p:ext uri="{BB962C8B-B14F-4D97-AF65-F5344CB8AC3E}">
        <p14:creationId xmlns:p14="http://schemas.microsoft.com/office/powerpoint/2010/main" val="3904025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AA46BEE-5574-412B-B498-3788E435FB52}" type="slidenum">
              <a:rPr lang="en-US" smtClean="0"/>
              <a:t>1</a:t>
            </a:fld>
            <a:endParaRPr lang="en-US"/>
          </a:p>
        </p:txBody>
      </p:sp>
    </p:spTree>
    <p:extLst>
      <p:ext uri="{BB962C8B-B14F-4D97-AF65-F5344CB8AC3E}">
        <p14:creationId xmlns:p14="http://schemas.microsoft.com/office/powerpoint/2010/main" val="1141982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2</a:t>
            </a:fld>
            <a:endParaRPr lang="en-US"/>
          </a:p>
        </p:txBody>
      </p:sp>
    </p:spTree>
    <p:extLst>
      <p:ext uri="{BB962C8B-B14F-4D97-AF65-F5344CB8AC3E}">
        <p14:creationId xmlns:p14="http://schemas.microsoft.com/office/powerpoint/2010/main" val="1895102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3</a:t>
            </a:fld>
            <a:endParaRPr lang="en-US"/>
          </a:p>
        </p:txBody>
      </p:sp>
    </p:spTree>
    <p:extLst>
      <p:ext uri="{BB962C8B-B14F-4D97-AF65-F5344CB8AC3E}">
        <p14:creationId xmlns:p14="http://schemas.microsoft.com/office/powerpoint/2010/main" val="38718761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4</a:t>
            </a:fld>
            <a:endParaRPr lang="en-US"/>
          </a:p>
        </p:txBody>
      </p:sp>
    </p:spTree>
    <p:extLst>
      <p:ext uri="{BB962C8B-B14F-4D97-AF65-F5344CB8AC3E}">
        <p14:creationId xmlns:p14="http://schemas.microsoft.com/office/powerpoint/2010/main" val="1340972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5</a:t>
            </a:fld>
            <a:endParaRPr lang="en-US"/>
          </a:p>
        </p:txBody>
      </p:sp>
    </p:spTree>
    <p:extLst>
      <p:ext uri="{BB962C8B-B14F-4D97-AF65-F5344CB8AC3E}">
        <p14:creationId xmlns:p14="http://schemas.microsoft.com/office/powerpoint/2010/main" val="495766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6</a:t>
            </a:fld>
            <a:endParaRPr lang="en-US"/>
          </a:p>
        </p:txBody>
      </p:sp>
    </p:spTree>
    <p:extLst>
      <p:ext uri="{BB962C8B-B14F-4D97-AF65-F5344CB8AC3E}">
        <p14:creationId xmlns:p14="http://schemas.microsoft.com/office/powerpoint/2010/main" val="613129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12</a:t>
            </a:fld>
            <a:endParaRPr lang="en-US"/>
          </a:p>
        </p:txBody>
      </p:sp>
    </p:spTree>
    <p:extLst>
      <p:ext uri="{BB962C8B-B14F-4D97-AF65-F5344CB8AC3E}">
        <p14:creationId xmlns:p14="http://schemas.microsoft.com/office/powerpoint/2010/main" val="1929289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AA46BEE-5574-412B-B498-3788E435FB52}" type="slidenum">
              <a:rPr lang="en-US" smtClean="0"/>
              <a:t>13</a:t>
            </a:fld>
            <a:endParaRPr lang="en-US"/>
          </a:p>
        </p:txBody>
      </p:sp>
    </p:spTree>
    <p:extLst>
      <p:ext uri="{BB962C8B-B14F-4D97-AF65-F5344CB8AC3E}">
        <p14:creationId xmlns:p14="http://schemas.microsoft.com/office/powerpoint/2010/main" val="4101317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1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3.tiff"/></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tiff"/><Relationship Id="rId4" Type="http://schemas.openxmlformats.org/officeDocument/2006/relationships/image" Target="../media/image3.tiff"/></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tiff"/><Relationship Id="rId4" Type="http://schemas.openxmlformats.org/officeDocument/2006/relationships/image" Target="../media/image3.tiff"/></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4.tiff"/><Relationship Id="rId4" Type="http://schemas.openxmlformats.org/officeDocument/2006/relationships/image" Target="../media/image3.tiff"/></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1835" y="53720"/>
            <a:ext cx="8720329" cy="6693409"/>
          </a:xfrm>
          <a:prstGeom prst="rect">
            <a:avLst/>
          </a:prstGeom>
        </p:spPr>
      </p:pic>
      <p:sp>
        <p:nvSpPr>
          <p:cNvPr id="1026" name="Text Box 2"/>
          <p:cNvSpPr txBox="1">
            <a:spLocks noChangeArrowheads="1"/>
          </p:cNvSpPr>
          <p:nvPr/>
        </p:nvSpPr>
        <p:spPr bwMode="auto">
          <a:xfrm>
            <a:off x="1447800" y="4377013"/>
            <a:ext cx="6037729" cy="632478"/>
          </a:xfrm>
          <a:prstGeom prst="rect">
            <a:avLst/>
          </a:prstGeom>
          <a:solidFill>
            <a:srgbClr val="FFFFFF"/>
          </a:solidFill>
          <a:ln w="9525">
            <a:solidFill>
              <a:srgbClr val="2E74B5"/>
            </a:solidFill>
            <a:prstDash val="dash"/>
            <a:miter lim="800000"/>
            <a:headEnd/>
            <a:tailEnd/>
          </a:ln>
        </p:spPr>
        <p:txBody>
          <a:bodyPr vert="horz" wrap="square" lIns="91440" tIns="45720" rIns="91440" bIns="45720" numCol="1" anchor="t" anchorCtr="0" compatLnSpc="1">
            <a:prstTxWarp prst="textNoShape">
              <a:avLst/>
            </a:prstTxWarp>
          </a:bodyPr>
          <a:lstStyle/>
          <a:p>
            <a:pPr lvl="0" algn="ctr" fontAlgn="base">
              <a:spcBef>
                <a:spcPct val="0"/>
              </a:spcBef>
              <a:spcAft>
                <a:spcPts val="1000"/>
              </a:spcAft>
            </a:pPr>
            <a:r>
              <a:rPr lang="bs-Latn-BA" sz="1100" dirty="0"/>
              <a:t>This project has been funded with support from the European Commission. This publication reflects the views only of the author, and the Commission cannot be held responsible for any use which may be made of the information contained therein</a:t>
            </a:r>
            <a:r>
              <a:rPr lang="en-US" sz="1100" dirty="0"/>
              <a:t>.</a:t>
            </a:r>
          </a:p>
        </p:txBody>
      </p:sp>
      <p:sp>
        <p:nvSpPr>
          <p:cNvPr id="7" name="Subtitle 2"/>
          <p:cNvSpPr>
            <a:spLocks noGrp="1"/>
          </p:cNvSpPr>
          <p:nvPr>
            <p:ph type="subTitle" idx="1"/>
          </p:nvPr>
        </p:nvSpPr>
        <p:spPr>
          <a:xfrm>
            <a:off x="1237129" y="1709738"/>
            <a:ext cx="6400800" cy="1143000"/>
          </a:xfrm>
        </p:spPr>
        <p:txBody>
          <a:bodyPr>
            <a:normAutofit fontScale="62500" lnSpcReduction="20000"/>
          </a:bodyPr>
          <a:lstStyle/>
          <a:p>
            <a:r>
              <a:rPr lang="en-US" sz="41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Partner</a:t>
            </a:r>
            <a:r>
              <a:rPr lang="en-US" dirty="0">
                <a:solidFill>
                  <a:srgbClr val="002060"/>
                </a:solidFill>
                <a:latin typeface="Book Antiqua" panose="02040602050305030304" pitchFamily="18" charset="0"/>
              </a:rPr>
              <a:t> </a:t>
            </a:r>
            <a:r>
              <a:rPr lang="en-US" sz="41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presentations with special emphasis on their HE research potential and </a:t>
            </a:r>
          </a:p>
          <a:p>
            <a:r>
              <a:rPr lang="en-US" sz="41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practices, as well as role in </a:t>
            </a:r>
            <a:r>
              <a:rPr lang="bs-Latn-BA" sz="41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a:t>
            </a:r>
          </a:p>
        </p:txBody>
      </p:sp>
      <p:sp>
        <p:nvSpPr>
          <p:cNvPr id="8" name="Title 1"/>
          <p:cNvSpPr txBox="1">
            <a:spLocks/>
          </p:cNvSpPr>
          <p:nvPr/>
        </p:nvSpPr>
        <p:spPr>
          <a:xfrm>
            <a:off x="551329" y="2788729"/>
            <a:ext cx="7772400" cy="8382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a:solidFill>
                  <a:schemeClr val="accent1">
                    <a:lumMod val="75000"/>
                  </a:schemeClr>
                </a:solidFill>
                <a:latin typeface="Calibri Light" pitchFamily="34" charset="0"/>
                <a:cs typeface="Calibri Light" pitchFamily="34" charset="0"/>
              </a:rPr>
              <a:t>Emina Hadžić</a:t>
            </a:r>
          </a:p>
          <a:p>
            <a:r>
              <a:rPr lang="sr-Latn-BA" sz="1800" dirty="0" err="1">
                <a:solidFill>
                  <a:schemeClr val="accent1">
                    <a:lumMod val="75000"/>
                  </a:schemeClr>
                </a:solidFill>
                <a:latin typeface="Calibri Light" pitchFamily="34" charset="0"/>
                <a:cs typeface="Calibri Light" pitchFamily="34" charset="0"/>
              </a:rPr>
              <a:t>University</a:t>
            </a:r>
            <a:r>
              <a:rPr lang="sr-Latn-BA" sz="1800" dirty="0">
                <a:solidFill>
                  <a:schemeClr val="accent1">
                    <a:lumMod val="75000"/>
                  </a:schemeClr>
                </a:solidFill>
                <a:latin typeface="Calibri Light" pitchFamily="34" charset="0"/>
                <a:cs typeface="Calibri Light" pitchFamily="34" charset="0"/>
              </a:rPr>
              <a:t> </a:t>
            </a:r>
            <a:r>
              <a:rPr lang="sr-Latn-BA" sz="1800" dirty="0" err="1">
                <a:solidFill>
                  <a:schemeClr val="accent1">
                    <a:lumMod val="75000"/>
                  </a:schemeClr>
                </a:solidFill>
                <a:latin typeface="Calibri Light" pitchFamily="34" charset="0"/>
                <a:cs typeface="Calibri Light" pitchFamily="34" charset="0"/>
              </a:rPr>
              <a:t>of</a:t>
            </a:r>
            <a:r>
              <a:rPr lang="sr-Latn-BA" sz="1800" dirty="0">
                <a:solidFill>
                  <a:schemeClr val="accent1">
                    <a:lumMod val="75000"/>
                  </a:schemeClr>
                </a:solidFill>
                <a:latin typeface="Calibri Light" pitchFamily="34" charset="0"/>
                <a:cs typeface="Calibri Light" pitchFamily="34" charset="0"/>
              </a:rPr>
              <a:t> Sarajevo</a:t>
            </a:r>
          </a:p>
        </p:txBody>
      </p:sp>
      <p:sp>
        <p:nvSpPr>
          <p:cNvPr id="9" name="Title 1"/>
          <p:cNvSpPr txBox="1">
            <a:spLocks/>
          </p:cNvSpPr>
          <p:nvPr/>
        </p:nvSpPr>
        <p:spPr>
          <a:xfrm>
            <a:off x="551329" y="3700178"/>
            <a:ext cx="77724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sr-Latn-BA" sz="1800" dirty="0" err="1">
                <a:solidFill>
                  <a:schemeClr val="accent1">
                    <a:lumMod val="75000"/>
                  </a:schemeClr>
                </a:solidFill>
                <a:latin typeface="Calibri Light" pitchFamily="34" charset="0"/>
                <a:cs typeface="Calibri Light" pitchFamily="34" charset="0"/>
              </a:rPr>
              <a:t>Kick-off</a:t>
            </a:r>
            <a:r>
              <a:rPr lang="sr-Latn-BA" sz="1800" dirty="0">
                <a:solidFill>
                  <a:schemeClr val="accent1">
                    <a:lumMod val="75000"/>
                  </a:schemeClr>
                </a:solidFill>
                <a:latin typeface="Calibri Light" pitchFamily="34" charset="0"/>
                <a:cs typeface="Calibri Light" pitchFamily="34" charset="0"/>
              </a:rPr>
              <a:t>/ </a:t>
            </a:r>
            <a:r>
              <a:rPr lang="sr-Latn-BA" sz="1800" dirty="0" err="1">
                <a:solidFill>
                  <a:schemeClr val="accent1">
                    <a:lumMod val="75000"/>
                  </a:schemeClr>
                </a:solidFill>
                <a:latin typeface="Calibri Light" pitchFamily="34" charset="0"/>
                <a:cs typeface="Calibri Light" pitchFamily="34" charset="0"/>
              </a:rPr>
              <a:t>Thursday</a:t>
            </a:r>
            <a:r>
              <a:rPr lang="sr-Latn-BA" sz="1800" dirty="0">
                <a:solidFill>
                  <a:schemeClr val="accent1">
                    <a:lumMod val="75000"/>
                  </a:schemeClr>
                </a:solidFill>
                <a:latin typeface="Calibri Light" pitchFamily="34" charset="0"/>
                <a:cs typeface="Calibri Light" pitchFamily="34" charset="0"/>
              </a:rPr>
              <a:t>, </a:t>
            </a:r>
            <a:r>
              <a:rPr lang="en-US" sz="1800" dirty="0">
                <a:solidFill>
                  <a:schemeClr val="accent1">
                    <a:lumMod val="75000"/>
                  </a:schemeClr>
                </a:solidFill>
                <a:latin typeface="Calibri Light" pitchFamily="34" charset="0"/>
                <a:cs typeface="Calibri Light" pitchFamily="34" charset="0"/>
              </a:rPr>
              <a:t>20th December 2018</a:t>
            </a:r>
            <a:r>
              <a:rPr lang="sr-Latn-BA" sz="1800" dirty="0">
                <a:solidFill>
                  <a:schemeClr val="accent1">
                    <a:lumMod val="75000"/>
                  </a:schemeClr>
                </a:solidFill>
                <a:latin typeface="Calibri Light" pitchFamily="34" charset="0"/>
                <a:cs typeface="Calibri Light" pitchFamily="34" charset="0"/>
              </a:rPr>
              <a:t>, Niš</a:t>
            </a:r>
            <a:endParaRPr lang="bs-Latn-BA" sz="1800" dirty="0">
              <a:solidFill>
                <a:schemeClr val="accent1">
                  <a:lumMod val="75000"/>
                </a:schemeClr>
              </a:solidFill>
              <a:latin typeface="Calibri Light" pitchFamily="34" charset="0"/>
              <a:cs typeface="Calibri Light" pitchFamily="34" charset="0"/>
            </a:endParaRPr>
          </a:p>
          <a:p>
            <a:endParaRPr lang="bs-Latn-BA" sz="1800" dirty="0">
              <a:solidFill>
                <a:schemeClr val="accent1">
                  <a:lumMod val="75000"/>
                </a:schemeClr>
              </a:solidFill>
              <a:latin typeface="Calibri Light" pitchFamily="34" charset="0"/>
              <a:cs typeface="Calibri Light"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10</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3200400" cy="338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48050" y="193827"/>
            <a:ext cx="2914650" cy="320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9925" y="228600"/>
            <a:ext cx="2124075"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648075"/>
            <a:ext cx="32956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0" name="Picture 6"/>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3581400" y="3571875"/>
            <a:ext cx="2209800"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00800" y="3654598"/>
            <a:ext cx="2019300" cy="345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35602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3" name="Content Placeholder 2"/>
          <p:cNvSpPr>
            <a:spLocks noGrp="1"/>
          </p:cNvSpPr>
          <p:nvPr>
            <p:ph idx="1"/>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433" y="1357312"/>
            <a:ext cx="2305050" cy="3324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5483" y="1143000"/>
            <a:ext cx="2724150" cy="328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1609725"/>
            <a:ext cx="2200275"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8501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000" y="2131368"/>
            <a:ext cx="8077200" cy="3355032"/>
          </a:xfrm>
        </p:spPr>
        <p:txBody>
          <a:bodyPr>
            <a:noAutofit/>
          </a:bodyPr>
          <a:lstStyle/>
          <a:p>
            <a:r>
              <a:rPr lang="en-GB" sz="2400" dirty="0"/>
              <a:t>At the Faculty of Civil Engineering there is a Department of Water Resources and Environmental Engineering. </a:t>
            </a:r>
            <a:br>
              <a:rPr lang="bs-Latn-BA" sz="2400" dirty="0"/>
            </a:br>
            <a:br>
              <a:rPr lang="bs-Latn-BA" sz="2400" dirty="0"/>
            </a:br>
            <a:br>
              <a:rPr lang="bs-Latn-BA" sz="2400" dirty="0"/>
            </a:br>
            <a:r>
              <a:rPr lang="bs-Latn-BA" sz="2400" dirty="0"/>
              <a:t>Faculty of Civil Engineering - https:/www.gf.unsa.ba</a:t>
            </a:r>
            <a:br>
              <a:rPr lang="bs-Latn-BA" sz="2400" dirty="0"/>
            </a:br>
            <a:br>
              <a:rPr lang="bs-Latn-BA" sz="1600" dirty="0"/>
            </a:br>
            <a:r>
              <a:rPr lang="bs-Latn-BA" sz="2400" dirty="0"/>
              <a:t>University of Sarajevo - https:/www.unsa.ba</a:t>
            </a:r>
            <a:endParaRPr lang="en-US" sz="16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C2A2E94A-50D4-4A6F-B75C-61649D103A48}"/>
              </a:ext>
            </a:extLst>
          </p:cNvPr>
          <p:cNvSpPr/>
          <p:nvPr/>
        </p:nvSpPr>
        <p:spPr>
          <a:xfrm>
            <a:off x="533400" y="1182468"/>
            <a:ext cx="7696200" cy="523220"/>
          </a:xfrm>
          <a:prstGeom prst="rect">
            <a:avLst/>
          </a:prstGeom>
        </p:spPr>
        <p:txBody>
          <a:bodyPr wrap="square">
            <a:spAutoFit/>
          </a:bodyPr>
          <a:lstStyle/>
          <a:p>
            <a:r>
              <a:rPr lang="bs-Latn-BA" sz="28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P</a:t>
            </a:r>
            <a:r>
              <a:rPr lang="en-US" sz="2800" b="1" dirty="0" err="1">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otential</a:t>
            </a:r>
            <a:r>
              <a:rPr lang="en-US" sz="28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 and practices, as well as role in </a:t>
            </a:r>
            <a:r>
              <a:rPr lang="bs-Latn-BA" sz="2800" b="1" dirty="0">
                <a:solidFill>
                  <a:schemeClr val="accent1">
                    <a:lumMod val="75000"/>
                  </a:schemeClr>
                </a:solidFill>
                <a:effectLst>
                  <a:outerShdw blurRad="38100" dist="38100" dir="2700000" algn="tl">
                    <a:srgbClr val="000000">
                      <a:alpha val="43137"/>
                    </a:srgbClr>
                  </a:outerShdw>
                </a:effectLst>
                <a:latin typeface="Calibri Light" pitchFamily="34" charset="0"/>
                <a:cs typeface="Calibri Light" pitchFamily="34" charset="0"/>
              </a:rPr>
              <a:t>SWARM</a:t>
            </a:r>
          </a:p>
        </p:txBody>
      </p:sp>
    </p:spTree>
    <p:extLst>
      <p:ext uri="{BB962C8B-B14F-4D97-AF65-F5344CB8AC3E}">
        <p14:creationId xmlns:p14="http://schemas.microsoft.com/office/powerpoint/2010/main" val="38489512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286000"/>
            <a:ext cx="8229600" cy="1143000"/>
          </a:xfrm>
        </p:spPr>
        <p:txBody>
          <a:bodyPr/>
          <a:lstStyle/>
          <a:p>
            <a:r>
              <a:rPr lang="bs-Latn-BA" dirty="0"/>
              <a:t>Thank you!!!</a:t>
            </a:r>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Tree>
    <p:extLst>
      <p:ext uri="{BB962C8B-B14F-4D97-AF65-F5344CB8AC3E}">
        <p14:creationId xmlns:p14="http://schemas.microsoft.com/office/powerpoint/2010/main" val="29144818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Picture 10" descr="rektorat 3">
            <a:extLst>
              <a:ext uri="{FF2B5EF4-FFF2-40B4-BE49-F238E27FC236}">
                <a16:creationId xmlns:a16="http://schemas.microsoft.com/office/drawing/2014/main" id="{68426799-8EFD-46F4-903E-233D9A0F746C}"/>
              </a:ext>
            </a:extLst>
          </p:cNvPr>
          <p:cNvPicPr>
            <a:picLocks noChangeAspect="1" noChangeArrowheads="1"/>
          </p:cNvPicPr>
          <p:nvPr/>
        </p:nvPicPr>
        <p:blipFill>
          <a:blip r:embed="rId6" cstate="print"/>
          <a:srcRect/>
          <a:stretch>
            <a:fillRect/>
          </a:stretch>
        </p:blipFill>
        <p:spPr>
          <a:xfrm>
            <a:off x="5093063" y="707416"/>
            <a:ext cx="3744886" cy="2873983"/>
          </a:xfrm>
          <a:prstGeom prst="rect">
            <a:avLst/>
          </a:prstGeom>
          <a:noFill/>
          <a:ln/>
        </p:spPr>
      </p:pic>
      <p:sp>
        <p:nvSpPr>
          <p:cNvPr id="12" name="Title 1">
            <a:extLst>
              <a:ext uri="{FF2B5EF4-FFF2-40B4-BE49-F238E27FC236}">
                <a16:creationId xmlns:a16="http://schemas.microsoft.com/office/drawing/2014/main" id="{B11A0CCF-82DE-4AEA-A1C6-C9BD62A8B71B}"/>
              </a:ext>
            </a:extLst>
          </p:cNvPr>
          <p:cNvSpPr txBox="1">
            <a:spLocks/>
          </p:cNvSpPr>
          <p:nvPr/>
        </p:nvSpPr>
        <p:spPr>
          <a:xfrm>
            <a:off x="609600" y="1525478"/>
            <a:ext cx="39624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2400" b="1" dirty="0">
                <a:solidFill>
                  <a:schemeClr val="accent6">
                    <a:lumMod val="50000"/>
                  </a:schemeClr>
                </a:solidFill>
              </a:rPr>
              <a:t>History of University</a:t>
            </a:r>
            <a:endParaRPr lang="bs-Latn-BA" sz="2400" dirty="0">
              <a:solidFill>
                <a:schemeClr val="accent6">
                  <a:lumMod val="50000"/>
                </a:schemeClr>
              </a:solidFill>
            </a:endParaRPr>
          </a:p>
        </p:txBody>
      </p:sp>
      <p:sp>
        <p:nvSpPr>
          <p:cNvPr id="13" name="Content Placeholder 2">
            <a:extLst>
              <a:ext uri="{FF2B5EF4-FFF2-40B4-BE49-F238E27FC236}">
                <a16:creationId xmlns:a16="http://schemas.microsoft.com/office/drawing/2014/main" id="{E4A17CCF-3097-4041-A131-0232CE37506F}"/>
              </a:ext>
            </a:extLst>
          </p:cNvPr>
          <p:cNvSpPr txBox="1">
            <a:spLocks/>
          </p:cNvSpPr>
          <p:nvPr/>
        </p:nvSpPr>
        <p:spPr>
          <a:xfrm>
            <a:off x="258175" y="2837444"/>
            <a:ext cx="5228225" cy="316262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a:t>Sarajevo was first placed on the map of academic </a:t>
            </a:r>
            <a:r>
              <a:rPr lang="en-US" sz="2000" dirty="0" err="1"/>
              <a:t>centres</a:t>
            </a:r>
            <a:r>
              <a:rPr lang="en-US" sz="2000" dirty="0"/>
              <a:t> in this part of Europe in 1573, with the signing of the </a:t>
            </a:r>
            <a:r>
              <a:rPr lang="en-US" sz="2000" dirty="0" err="1"/>
              <a:t>Waqfname</a:t>
            </a:r>
            <a:r>
              <a:rPr lang="en-US" sz="2000" dirty="0"/>
              <a:t> (Book of Endowment) by Gazi </a:t>
            </a:r>
            <a:r>
              <a:rPr lang="en-US" sz="2000" dirty="0" err="1"/>
              <a:t>Husrev</a:t>
            </a:r>
            <a:r>
              <a:rPr lang="en-US" sz="2000" dirty="0"/>
              <a:t>-bey. Today, Gazi </a:t>
            </a:r>
            <a:r>
              <a:rPr lang="en-US" sz="2000" dirty="0" err="1"/>
              <a:t>Husrev</a:t>
            </a:r>
            <a:r>
              <a:rPr lang="en-US" sz="2000" dirty="0"/>
              <a:t>-bey’s Library is, as an associate member, the oldest institution within the University of Sarajevo. </a:t>
            </a:r>
            <a:endParaRPr lang="bs-Latn-BA" sz="2000" dirty="0"/>
          </a:p>
          <a:p>
            <a:endParaRPr lang="bs-Latn-BA" sz="2000" dirty="0"/>
          </a:p>
        </p:txBody>
      </p:sp>
    </p:spTree>
    <p:extLst>
      <p:ext uri="{BB962C8B-B14F-4D97-AF65-F5344CB8AC3E}">
        <p14:creationId xmlns:p14="http://schemas.microsoft.com/office/powerpoint/2010/main" val="318842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3200400"/>
            <a:ext cx="8229600" cy="1688067"/>
          </a:xfrm>
        </p:spPr>
        <p:txBody>
          <a:bodyPr>
            <a:noAutofit/>
          </a:bodyPr>
          <a:lstStyle/>
          <a:p>
            <a:pPr algn="l"/>
            <a:r>
              <a:rPr lang="en-GB" sz="2000" dirty="0"/>
              <a:t>The Faculty of Agriculture and Forestry was established in 1940, followed by the Faculty of Medicine in 1944. </a:t>
            </a:r>
            <a:br>
              <a:rPr lang="en-GB" sz="2000" dirty="0"/>
            </a:br>
            <a:r>
              <a:rPr lang="en-GB" sz="2000" dirty="0"/>
              <a:t>The Teacher Training College and the Institute of Biology were established in Sarajevo after the end of World War II</a:t>
            </a:r>
            <a:r>
              <a:rPr lang="bs-Latn-BA" sz="2000" dirty="0"/>
              <a:t>.</a:t>
            </a:r>
            <a:br>
              <a:rPr lang="bs-Latn-BA" sz="2000" dirty="0"/>
            </a:br>
            <a:br>
              <a:rPr lang="bs-Latn-BA" sz="2000" dirty="0"/>
            </a:br>
            <a:r>
              <a:rPr lang="en-GB" sz="2000" dirty="0"/>
              <a:t> Following the establishment of the Faculties of Medicine, Law and Agriculture and Forestry and the subsequent establishment of the Technical Faculty, the Assembly of the People’s Republic of Bosnia and Herzegovina adopted the Law on University in </a:t>
            </a:r>
            <a:r>
              <a:rPr lang="en-GB" sz="2000" b="1" dirty="0"/>
              <a:t>1949, which formally established the University of Sarajevo. </a:t>
            </a:r>
            <a:br>
              <a:rPr lang="bs-Latn-BA" sz="2000" dirty="0"/>
            </a:br>
            <a:br>
              <a:rPr lang="bs-Latn-BA" sz="2000" dirty="0"/>
            </a:br>
            <a:r>
              <a:rPr lang="en-GB" sz="2000" dirty="0"/>
              <a:t>The Faculty of Philosophy (with a science department) and the Faculty of Veterinary Medicine became its members in 1950. </a:t>
            </a:r>
            <a:br>
              <a:rPr lang="bs-Latn-BA" sz="2000" dirty="0"/>
            </a:br>
            <a:r>
              <a:rPr lang="en-GB" sz="2000" dirty="0"/>
              <a:t>Decades that followed saw a period of intense growth. </a:t>
            </a:r>
            <a:br>
              <a:rPr lang="en-GB" sz="2000" dirty="0"/>
            </a:b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46F477C4-AF63-4C0D-9395-8BBF866B4F14}"/>
              </a:ext>
            </a:extLst>
          </p:cNvPr>
          <p:cNvSpPr txBox="1">
            <a:spLocks/>
          </p:cNvSpPr>
          <p:nvPr/>
        </p:nvSpPr>
        <p:spPr>
          <a:xfrm>
            <a:off x="914400" y="1030886"/>
            <a:ext cx="39624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2400" b="1" dirty="0">
                <a:solidFill>
                  <a:schemeClr val="accent6">
                    <a:lumMod val="50000"/>
                  </a:schemeClr>
                </a:solidFill>
              </a:rPr>
              <a:t>History of University</a:t>
            </a:r>
            <a:endParaRPr lang="bs-Latn-BA" sz="2400" dirty="0">
              <a:solidFill>
                <a:schemeClr val="accent6">
                  <a:lumMod val="50000"/>
                </a:schemeClr>
              </a:solidFill>
            </a:endParaRPr>
          </a:p>
        </p:txBody>
      </p:sp>
      <p:pic>
        <p:nvPicPr>
          <p:cNvPr id="12" name="Picture 2">
            <a:extLst>
              <a:ext uri="{FF2B5EF4-FFF2-40B4-BE49-F238E27FC236}">
                <a16:creationId xmlns:a16="http://schemas.microsoft.com/office/drawing/2014/main" id="{BAC43B54-3F47-4AA2-B42D-5F212C8574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2481" y="322067"/>
            <a:ext cx="117281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30466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04800" y="2609283"/>
            <a:ext cx="8229600" cy="3045979"/>
          </a:xfrm>
        </p:spPr>
        <p:txBody>
          <a:bodyPr>
            <a:noAutofit/>
          </a:bodyPr>
          <a:lstStyle/>
          <a:p>
            <a:pPr algn="l"/>
            <a:r>
              <a:rPr lang="en-GB" sz="2000" dirty="0"/>
              <a:t>Until 1975, the University of Sarajevo was the only university in Bosnia and Herzegovina and the beacon of development of higher education and science in the country.</a:t>
            </a:r>
            <a:br>
              <a:rPr lang="bs-Latn-BA" sz="2000" dirty="0"/>
            </a:br>
            <a:r>
              <a:rPr lang="en-GB" sz="2000" dirty="0"/>
              <a:t> It also contributed significantly to the establishment of the University of Banja Luka in 1975, the University of Tuzla in 1976 and the University of Mostar in 1977. </a:t>
            </a:r>
            <a:br>
              <a:rPr lang="en-GB" sz="2000" dirty="0"/>
            </a:br>
            <a:br>
              <a:rPr lang="bs-Latn-BA" sz="2000" dirty="0"/>
            </a:b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9" name="Title 1">
            <a:extLst>
              <a:ext uri="{FF2B5EF4-FFF2-40B4-BE49-F238E27FC236}">
                <a16:creationId xmlns:a16="http://schemas.microsoft.com/office/drawing/2014/main" id="{55D8B4CC-BDE1-4216-B496-F47F975A448B}"/>
              </a:ext>
            </a:extLst>
          </p:cNvPr>
          <p:cNvSpPr txBox="1">
            <a:spLocks/>
          </p:cNvSpPr>
          <p:nvPr/>
        </p:nvSpPr>
        <p:spPr>
          <a:xfrm>
            <a:off x="609600" y="1525478"/>
            <a:ext cx="3962400" cy="868362"/>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bs-Latn-BA" sz="2400" b="1" dirty="0">
                <a:solidFill>
                  <a:schemeClr val="accent6">
                    <a:lumMod val="50000"/>
                  </a:schemeClr>
                </a:solidFill>
              </a:rPr>
              <a:t>History of University</a:t>
            </a:r>
            <a:endParaRPr lang="bs-Latn-BA" sz="2400" dirty="0">
              <a:solidFill>
                <a:schemeClr val="accent6">
                  <a:lumMod val="50000"/>
                </a:schemeClr>
              </a:solidFill>
            </a:endParaRPr>
          </a:p>
        </p:txBody>
      </p:sp>
      <p:pic>
        <p:nvPicPr>
          <p:cNvPr id="12" name="Picture 10" descr="rektorat 3">
            <a:extLst>
              <a:ext uri="{FF2B5EF4-FFF2-40B4-BE49-F238E27FC236}">
                <a16:creationId xmlns:a16="http://schemas.microsoft.com/office/drawing/2014/main" id="{0CB4DF2F-8192-46A9-B79C-FD8EDE5C871F}"/>
              </a:ext>
            </a:extLst>
          </p:cNvPr>
          <p:cNvPicPr>
            <a:picLocks noChangeAspect="1" noChangeArrowheads="1"/>
          </p:cNvPicPr>
          <p:nvPr/>
        </p:nvPicPr>
        <p:blipFill>
          <a:blip r:embed="rId6" cstate="print"/>
          <a:srcRect/>
          <a:stretch>
            <a:fillRect/>
          </a:stretch>
        </p:blipFill>
        <p:spPr>
          <a:xfrm>
            <a:off x="5986681" y="707416"/>
            <a:ext cx="2851268" cy="2188183"/>
          </a:xfrm>
          <a:prstGeom prst="rect">
            <a:avLst/>
          </a:prstGeom>
          <a:noFill/>
          <a:ln/>
        </p:spPr>
      </p:pic>
    </p:spTree>
    <p:extLst>
      <p:ext uri="{BB962C8B-B14F-4D97-AF65-F5344CB8AC3E}">
        <p14:creationId xmlns:p14="http://schemas.microsoft.com/office/powerpoint/2010/main" val="3492158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amond(out)">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2796240"/>
            <a:ext cx="7620000" cy="3369263"/>
          </a:xfrm>
        </p:spPr>
        <p:txBody>
          <a:bodyPr>
            <a:noAutofit/>
          </a:bodyPr>
          <a:lstStyle/>
          <a:p>
            <a:pPr algn="l"/>
            <a:r>
              <a:rPr lang="en-GB" sz="2000" dirty="0"/>
              <a:t>Understanding the importance of positioning itself within the European Higher Education Area (EHEA), the University of Sarajevo entered the complex process of reform in compliance with the Bologna principles in the 2005/2006 academic year without any state-level guidance and without any political, legal or financial support. </a:t>
            </a:r>
            <a:br>
              <a:rPr lang="bs-Latn-BA" sz="2000" dirty="0"/>
            </a:br>
            <a:br>
              <a:rPr lang="en-GB" sz="2000" dirty="0"/>
            </a:br>
            <a:r>
              <a:rPr lang="en-GB" sz="2000" dirty="0"/>
              <a:t>The University has developed or participated in several international third-cycle programmes in line with EHEA-ERA standards. </a:t>
            </a:r>
            <a:br>
              <a:rPr lang="bs-Latn-BA" sz="2000" dirty="0"/>
            </a:br>
            <a:r>
              <a:rPr lang="bs-Latn-BA" sz="2000" dirty="0"/>
              <a:t>- undargraduated</a:t>
            </a:r>
            <a:br>
              <a:rPr lang="bs-Latn-BA" sz="2000" dirty="0"/>
            </a:br>
            <a:r>
              <a:rPr lang="bs-Latn-BA" sz="2000" dirty="0"/>
              <a:t>- master</a:t>
            </a:r>
            <a:br>
              <a:rPr lang="bs-Latn-BA" sz="2000" dirty="0"/>
            </a:br>
            <a:r>
              <a:rPr lang="bs-Latn-BA" sz="2000" dirty="0"/>
              <a:t>- doctoral</a:t>
            </a:r>
            <a:br>
              <a:rPr lang="en-GB" sz="2000" dirty="0"/>
            </a:br>
            <a:endParaRPr lang="en-US" sz="2000"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pic>
        <p:nvPicPr>
          <p:cNvPr id="9" name="Picture 10" descr="rektorat 3">
            <a:extLst>
              <a:ext uri="{FF2B5EF4-FFF2-40B4-BE49-F238E27FC236}">
                <a16:creationId xmlns:a16="http://schemas.microsoft.com/office/drawing/2014/main" id="{0C6F77C0-A8C0-4246-A795-B6FC7DD848A6}"/>
              </a:ext>
            </a:extLst>
          </p:cNvPr>
          <p:cNvPicPr>
            <a:picLocks noChangeAspect="1" noChangeArrowheads="1"/>
          </p:cNvPicPr>
          <p:nvPr/>
        </p:nvPicPr>
        <p:blipFill>
          <a:blip r:embed="rId6" cstate="print"/>
          <a:srcRect/>
          <a:stretch>
            <a:fillRect/>
          </a:stretch>
        </p:blipFill>
        <p:spPr>
          <a:xfrm>
            <a:off x="6284551" y="707417"/>
            <a:ext cx="2553397" cy="1959584"/>
          </a:xfrm>
          <a:prstGeom prst="rect">
            <a:avLst/>
          </a:prstGeom>
          <a:noFill/>
          <a:ln/>
        </p:spPr>
      </p:pic>
    </p:spTree>
    <p:extLst>
      <p:ext uri="{BB962C8B-B14F-4D97-AF65-F5344CB8AC3E}">
        <p14:creationId xmlns:p14="http://schemas.microsoft.com/office/powerpoint/2010/main" val="28260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ou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lowchart: Process 10"/>
          <p:cNvSpPr/>
          <p:nvPr/>
        </p:nvSpPr>
        <p:spPr>
          <a:xfrm>
            <a:off x="0" y="6273225"/>
            <a:ext cx="9144000" cy="584775"/>
          </a:xfrm>
          <a:prstGeom prst="flowChartProcess">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3400" y="160668"/>
            <a:ext cx="2438405" cy="592970"/>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2800" y="228601"/>
            <a:ext cx="1675148" cy="425252"/>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1151370">
            <a:off x="22190" y="363909"/>
            <a:ext cx="4973392" cy="687015"/>
          </a:xfrm>
          <a:prstGeom prst="rect">
            <a:avLst/>
          </a:prstGeom>
        </p:spPr>
      </p:pic>
      <p:sp>
        <p:nvSpPr>
          <p:cNvPr id="8" name="Rectangle 7"/>
          <p:cNvSpPr/>
          <p:nvPr/>
        </p:nvSpPr>
        <p:spPr>
          <a:xfrm>
            <a:off x="4482" y="6273225"/>
            <a:ext cx="6091518" cy="584775"/>
          </a:xfrm>
          <a:prstGeom prst="rect">
            <a:avLst/>
          </a:prstGeom>
        </p:spPr>
        <p:txBody>
          <a:bodyPr wrap="square">
            <a:spAutoFit/>
          </a:bodyPr>
          <a:lstStyle/>
          <a:p>
            <a:r>
              <a:rPr lang="en-US" sz="1600" dirty="0">
                <a:solidFill>
                  <a:schemeClr val="bg1"/>
                </a:solidFill>
              </a:rPr>
              <a:t>Strengthening of master curricula in water resources  management </a:t>
            </a:r>
          </a:p>
          <a:p>
            <a:r>
              <a:rPr lang="en-US" sz="1600" dirty="0">
                <a:solidFill>
                  <a:schemeClr val="bg1"/>
                </a:solidFill>
              </a:rPr>
              <a:t>for the Western Balkans HEIs and stakeholders</a:t>
            </a:r>
          </a:p>
        </p:txBody>
      </p:sp>
      <p:sp>
        <p:nvSpPr>
          <p:cNvPr id="10" name="Rectangle 9"/>
          <p:cNvSpPr/>
          <p:nvPr/>
        </p:nvSpPr>
        <p:spPr>
          <a:xfrm>
            <a:off x="7086600" y="6488668"/>
            <a:ext cx="1976054" cy="369332"/>
          </a:xfrm>
          <a:prstGeom prst="rect">
            <a:avLst/>
          </a:prstGeom>
        </p:spPr>
        <p:txBody>
          <a:bodyPr wrap="none">
            <a:spAutoFit/>
          </a:bodyPr>
          <a:lstStyle/>
          <a:p>
            <a:r>
              <a:rPr lang="en-US" dirty="0"/>
              <a:t> </a:t>
            </a:r>
            <a:r>
              <a:rPr lang="en-US" sz="1600" dirty="0">
                <a:solidFill>
                  <a:schemeClr val="bg1"/>
                </a:solidFill>
              </a:rPr>
              <a:t>www.swarm.ni.ac.rs</a:t>
            </a:r>
          </a:p>
        </p:txBody>
      </p:sp>
      <p:sp>
        <p:nvSpPr>
          <p:cNvPr id="3" name="Rectangle 2">
            <a:extLst>
              <a:ext uri="{FF2B5EF4-FFF2-40B4-BE49-F238E27FC236}">
                <a16:creationId xmlns:a16="http://schemas.microsoft.com/office/drawing/2014/main" id="{F09455E7-DF2D-4A01-BC5A-FEC139669046}"/>
              </a:ext>
            </a:extLst>
          </p:cNvPr>
          <p:cNvSpPr/>
          <p:nvPr/>
        </p:nvSpPr>
        <p:spPr>
          <a:xfrm>
            <a:off x="4133139" y="532102"/>
            <a:ext cx="3068469" cy="523220"/>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r>
              <a:rPr lang="hr-BA" sz="2800" dirty="0"/>
              <a:t>University in figures</a:t>
            </a:r>
            <a:endParaRPr lang="en-US" sz="2800" dirty="0"/>
          </a:p>
        </p:txBody>
      </p:sp>
      <p:sp>
        <p:nvSpPr>
          <p:cNvPr id="14" name="Rectangle 13">
            <a:extLst>
              <a:ext uri="{FF2B5EF4-FFF2-40B4-BE49-F238E27FC236}">
                <a16:creationId xmlns:a16="http://schemas.microsoft.com/office/drawing/2014/main" id="{3BE52183-1331-46D6-B9FB-AB0A5AD46CB2}"/>
              </a:ext>
            </a:extLst>
          </p:cNvPr>
          <p:cNvSpPr/>
          <p:nvPr/>
        </p:nvSpPr>
        <p:spPr>
          <a:xfrm>
            <a:off x="4873570" y="1749616"/>
            <a:ext cx="4572000" cy="3554819"/>
          </a:xfrm>
          <a:prstGeom prst="rect">
            <a:avLst/>
          </a:prstGeom>
        </p:spPr>
        <p:txBody>
          <a:bodyPr>
            <a:spAutoFit/>
          </a:bodyPr>
          <a:lstStyle/>
          <a:p>
            <a:pPr>
              <a:spcAft>
                <a:spcPts val="1200"/>
              </a:spcAft>
              <a:buBlip>
                <a:blip r:embed="rId6"/>
              </a:buBlip>
            </a:pPr>
            <a:r>
              <a:rPr lang="en-US" dirty="0"/>
              <a:t>1.795 employees</a:t>
            </a:r>
          </a:p>
          <a:p>
            <a:pPr>
              <a:spcAft>
                <a:spcPts val="1200"/>
              </a:spcAft>
              <a:buBlip>
                <a:blip r:embed="rId6"/>
              </a:buBlip>
            </a:pPr>
            <a:r>
              <a:rPr lang="en-US" dirty="0"/>
              <a:t>55.000 students attend currently  </a:t>
            </a:r>
            <a:endParaRPr lang="hr-HR" dirty="0"/>
          </a:p>
          <a:p>
            <a:pPr>
              <a:buSzPct val="80000"/>
              <a:buBlip>
                <a:blip r:embed="rId6"/>
              </a:buBlip>
            </a:pPr>
            <a:r>
              <a:rPr lang="en-US" b="1" dirty="0">
                <a:solidFill>
                  <a:schemeClr val="tx2">
                    <a:lumMod val="75000"/>
                  </a:schemeClr>
                </a:solidFill>
              </a:rPr>
              <a:t>UNTIL NOW:</a:t>
            </a:r>
          </a:p>
          <a:p>
            <a:pPr>
              <a:spcBef>
                <a:spcPts val="300"/>
              </a:spcBef>
              <a:spcAft>
                <a:spcPts val="600"/>
              </a:spcAft>
              <a:buSzPct val="80000"/>
              <a:buBlip>
                <a:blip r:embed="rId6"/>
              </a:buBlip>
            </a:pPr>
            <a:r>
              <a:rPr lang="en-US" dirty="0">
                <a:solidFill>
                  <a:schemeClr val="tx2">
                    <a:lumMod val="75000"/>
                  </a:schemeClr>
                </a:solidFill>
              </a:rPr>
              <a:t>1</a:t>
            </a:r>
            <a:r>
              <a:rPr lang="bs-Latn-BA" dirty="0">
                <a:solidFill>
                  <a:schemeClr val="tx2">
                    <a:lumMod val="75000"/>
                  </a:schemeClr>
                </a:solidFill>
              </a:rPr>
              <a:t>30</a:t>
            </a:r>
            <a:r>
              <a:rPr lang="en-US" dirty="0">
                <a:solidFill>
                  <a:schemeClr val="tx2">
                    <a:lumMod val="75000"/>
                  </a:schemeClr>
                </a:solidFill>
              </a:rPr>
              <a:t>.000 students graduated,</a:t>
            </a:r>
          </a:p>
          <a:p>
            <a:pPr>
              <a:spcBef>
                <a:spcPts val="300"/>
              </a:spcBef>
              <a:spcAft>
                <a:spcPts val="600"/>
              </a:spcAft>
              <a:buSzPct val="80000"/>
              <a:buBlip>
                <a:blip r:embed="rId6"/>
              </a:buBlip>
            </a:pPr>
            <a:r>
              <a:rPr lang="bs-Latn-BA" dirty="0">
                <a:solidFill>
                  <a:schemeClr val="tx2">
                    <a:lumMod val="90000"/>
                  </a:schemeClr>
                </a:solidFill>
              </a:rPr>
              <a:t>4000</a:t>
            </a:r>
            <a:r>
              <a:rPr lang="en-US" dirty="0">
                <a:solidFill>
                  <a:schemeClr val="tx2">
                    <a:lumMod val="90000"/>
                  </a:schemeClr>
                </a:solidFill>
              </a:rPr>
              <a:t> candidates obtained  M.Sc. degree</a:t>
            </a:r>
          </a:p>
          <a:p>
            <a:pPr>
              <a:spcBef>
                <a:spcPts val="300"/>
              </a:spcBef>
              <a:spcAft>
                <a:spcPts val="600"/>
              </a:spcAft>
              <a:buSzPct val="80000"/>
              <a:buBlip>
                <a:blip r:embed="rId6"/>
              </a:buBlip>
            </a:pPr>
            <a:r>
              <a:rPr lang="en-US" dirty="0"/>
              <a:t>2</a:t>
            </a:r>
            <a:r>
              <a:rPr lang="bs-Latn-BA" dirty="0"/>
              <a:t>300</a:t>
            </a:r>
            <a:r>
              <a:rPr lang="en-US" dirty="0"/>
              <a:t> candidates obtained Ph.D. in 43 different scientific field</a:t>
            </a:r>
            <a:endParaRPr lang="bs-Latn-BA" dirty="0"/>
          </a:p>
          <a:p>
            <a:pPr>
              <a:spcBef>
                <a:spcPts val="300"/>
              </a:spcBef>
              <a:spcAft>
                <a:spcPts val="600"/>
              </a:spcAft>
              <a:buSzPct val="80000"/>
              <a:buBlip>
                <a:blip r:embed="rId6"/>
              </a:buBlip>
            </a:pPr>
            <a:r>
              <a:rPr lang="bs-Latn-BA" dirty="0"/>
              <a:t>Uni Sarajevo </a:t>
            </a:r>
            <a:r>
              <a:rPr lang="en-US" dirty="0"/>
              <a:t>has established partnerships with more than 40 Universities from Europe, </a:t>
            </a:r>
            <a:r>
              <a:rPr lang="bs-Latn-BA" dirty="0"/>
              <a:t>America, Asia, Africa.</a:t>
            </a:r>
            <a:endParaRPr lang="en-US" dirty="0"/>
          </a:p>
        </p:txBody>
      </p:sp>
      <p:sp>
        <p:nvSpPr>
          <p:cNvPr id="2" name="Rectangle 1">
            <a:extLst>
              <a:ext uri="{FF2B5EF4-FFF2-40B4-BE49-F238E27FC236}">
                <a16:creationId xmlns:a16="http://schemas.microsoft.com/office/drawing/2014/main" id="{64C4B18F-7F88-47D4-A026-52E0C59A254C}"/>
              </a:ext>
            </a:extLst>
          </p:cNvPr>
          <p:cNvSpPr/>
          <p:nvPr/>
        </p:nvSpPr>
        <p:spPr>
          <a:xfrm>
            <a:off x="186080" y="1046988"/>
            <a:ext cx="4572000" cy="1200329"/>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lvl="0" algn="ctr">
              <a:defRPr/>
            </a:pPr>
            <a:r>
              <a:rPr lang="en-GB" dirty="0"/>
              <a:t>&gt;550</a:t>
            </a:r>
          </a:p>
          <a:p>
            <a:pPr algn="ctr"/>
            <a:r>
              <a:rPr lang="en-US" dirty="0"/>
              <a:t>study programs, </a:t>
            </a:r>
            <a:endParaRPr lang="bs-Latn-BA" dirty="0"/>
          </a:p>
          <a:p>
            <a:pPr algn="ctr"/>
            <a:r>
              <a:rPr lang="en-US" dirty="0"/>
              <a:t>of which 185 master programs and</a:t>
            </a:r>
            <a:endParaRPr lang="bs-Latn-BA" dirty="0"/>
          </a:p>
          <a:p>
            <a:pPr algn="ctr"/>
            <a:r>
              <a:rPr lang="en-US" dirty="0"/>
              <a:t> 93 doctoral programs</a:t>
            </a:r>
            <a:endParaRPr lang="en-GB" cap="all" dirty="0">
              <a:solidFill>
                <a:srgbClr val="666666"/>
              </a:solidFill>
              <a:latin typeface="&amp;quot"/>
            </a:endParaRPr>
          </a:p>
        </p:txBody>
      </p:sp>
      <p:sp>
        <p:nvSpPr>
          <p:cNvPr id="15" name="Rectangle 14">
            <a:extLst>
              <a:ext uri="{FF2B5EF4-FFF2-40B4-BE49-F238E27FC236}">
                <a16:creationId xmlns:a16="http://schemas.microsoft.com/office/drawing/2014/main" id="{6485866E-FAB3-40DE-90E8-054A498437BD}"/>
              </a:ext>
            </a:extLst>
          </p:cNvPr>
          <p:cNvSpPr/>
          <p:nvPr/>
        </p:nvSpPr>
        <p:spPr>
          <a:xfrm>
            <a:off x="753497" y="2629608"/>
            <a:ext cx="2827902" cy="64633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lvl="0" algn="ctr">
              <a:defRPr/>
            </a:pPr>
            <a:r>
              <a:rPr lang="en-GB" dirty="0"/>
              <a:t>5246</a:t>
            </a:r>
          </a:p>
          <a:p>
            <a:pPr lvl="0" algn="ctr">
              <a:defRPr/>
            </a:pPr>
            <a:r>
              <a:rPr lang="hr-BA" dirty="0"/>
              <a:t>graduate students in 2018</a:t>
            </a:r>
            <a:endParaRPr lang="en-GB" cap="all" dirty="0">
              <a:solidFill>
                <a:srgbClr val="666666"/>
              </a:solidFill>
              <a:latin typeface="&amp;quot"/>
            </a:endParaRPr>
          </a:p>
        </p:txBody>
      </p:sp>
      <p:sp>
        <p:nvSpPr>
          <p:cNvPr id="17" name="Rectangle 16">
            <a:extLst>
              <a:ext uri="{FF2B5EF4-FFF2-40B4-BE49-F238E27FC236}">
                <a16:creationId xmlns:a16="http://schemas.microsoft.com/office/drawing/2014/main" id="{2CAF59AF-FEA0-4CBE-8CC6-2470767ACF81}"/>
              </a:ext>
            </a:extLst>
          </p:cNvPr>
          <p:cNvSpPr/>
          <p:nvPr/>
        </p:nvSpPr>
        <p:spPr>
          <a:xfrm>
            <a:off x="646379" y="3966314"/>
            <a:ext cx="2472152" cy="369332"/>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r>
              <a:rPr lang="en-GB" dirty="0"/>
              <a:t>886</a:t>
            </a:r>
            <a:r>
              <a:rPr lang="bs-Latn-BA" dirty="0"/>
              <a:t> </a:t>
            </a:r>
            <a:r>
              <a:rPr lang="hr-BA" dirty="0"/>
              <a:t>FOREIGN STUDENTS</a:t>
            </a:r>
          </a:p>
        </p:txBody>
      </p:sp>
    </p:spTree>
    <p:extLst>
      <p:ext uri="{BB962C8B-B14F-4D97-AF65-F5344CB8AC3E}">
        <p14:creationId xmlns:p14="http://schemas.microsoft.com/office/powerpoint/2010/main" val="17845118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52400"/>
            <a:ext cx="5695950" cy="256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Content Placeholder 3"/>
          <p:cNvSpPr>
            <a:spLocks noGrp="1"/>
          </p:cNvSpPr>
          <p:nvPr>
            <p:ph idx="1"/>
          </p:nvPr>
        </p:nvSpPr>
        <p:spPr/>
        <p:txBody>
          <a:bodyPr/>
          <a:lstStyle/>
          <a:p>
            <a:endParaRPr lang="en-GB"/>
          </a:p>
        </p:txBody>
      </p:sp>
      <p:sp>
        <p:nvSpPr>
          <p:cNvPr id="6" name="Rectangle 5">
            <a:extLst>
              <a:ext uri="{FF2B5EF4-FFF2-40B4-BE49-F238E27FC236}">
                <a16:creationId xmlns:a16="http://schemas.microsoft.com/office/drawing/2014/main" id="{1707B066-FFB9-4F18-813E-F6758733C614}"/>
              </a:ext>
            </a:extLst>
          </p:cNvPr>
          <p:cNvSpPr/>
          <p:nvPr/>
        </p:nvSpPr>
        <p:spPr>
          <a:xfrm>
            <a:off x="605790" y="2714625"/>
            <a:ext cx="7700010" cy="3170099"/>
          </a:xfrm>
          <a:prstGeom prst="rect">
            <a:avLst/>
          </a:prstGeom>
        </p:spPr>
        <p:txBody>
          <a:bodyPr wrap="square">
            <a:spAutoFit/>
          </a:bodyPr>
          <a:lstStyle/>
          <a:p>
            <a:r>
              <a:rPr lang="en-GB" sz="2000" dirty="0"/>
              <a:t>In terms of organization, the University of Sarajevo today is a large and complex public institution, comprising 30 organizational units: 22 Faculties, 3 Academies, and 5 research institutes, in six areas of academic work: social science, humanities, medicine, technical studies, science, bio-technology and art. </a:t>
            </a:r>
            <a:endParaRPr lang="bs-Latn-BA" sz="2000" dirty="0"/>
          </a:p>
          <a:p>
            <a:endParaRPr lang="bs-Latn-BA" sz="2000" dirty="0"/>
          </a:p>
          <a:p>
            <a:r>
              <a:rPr lang="en-GB" sz="2000" dirty="0"/>
              <a:t>Associate members of the University include the National and University Library of </a:t>
            </a:r>
            <a:r>
              <a:rPr lang="en-GB" sz="2000" dirty="0" err="1"/>
              <a:t>BiH</a:t>
            </a:r>
            <a:r>
              <a:rPr lang="en-GB" sz="2000" dirty="0"/>
              <a:t>, Gazi </a:t>
            </a:r>
            <a:r>
              <a:rPr lang="en-GB" sz="2000" dirty="0" err="1"/>
              <a:t>Husrev</a:t>
            </a:r>
            <a:r>
              <a:rPr lang="en-GB" sz="2000" dirty="0"/>
              <a:t>-bey’s Library and the National Museum, as well as other units. </a:t>
            </a:r>
            <a:br>
              <a:rPr lang="en-GB" sz="2000" dirty="0"/>
            </a:br>
            <a:endParaRPr lang="hr-BA" sz="2000" dirty="0"/>
          </a:p>
        </p:txBody>
      </p:sp>
    </p:spTree>
    <p:extLst>
      <p:ext uri="{BB962C8B-B14F-4D97-AF65-F5344CB8AC3E}">
        <p14:creationId xmlns:p14="http://schemas.microsoft.com/office/powerpoint/2010/main" val="3838182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8</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4447"/>
            <a:ext cx="2219325" cy="313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61848"/>
            <a:ext cx="1990725" cy="319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8125" y="247650"/>
            <a:ext cx="190500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8281" y="43972"/>
            <a:ext cx="23812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252723"/>
            <a:ext cx="2333625" cy="322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9913" y="3676650"/>
            <a:ext cx="4057650" cy="318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05600" y="3330880"/>
            <a:ext cx="2276475"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8128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s-Latn-BA"/>
          </a:p>
        </p:txBody>
      </p:sp>
      <p:sp>
        <p:nvSpPr>
          <p:cNvPr id="3" name="Content Placeholder 2"/>
          <p:cNvSpPr>
            <a:spLocks noGrp="1"/>
          </p:cNvSpPr>
          <p:nvPr>
            <p:ph idx="1"/>
          </p:nvPr>
        </p:nvSpPr>
        <p:spPr/>
        <p:txBody>
          <a:bodyPr/>
          <a:lstStyle/>
          <a:p>
            <a:endParaRPr lang="bs-Latn-BA"/>
          </a:p>
        </p:txBody>
      </p:sp>
      <p:sp>
        <p:nvSpPr>
          <p:cNvPr id="4" name="Slide Number Placeholder 3"/>
          <p:cNvSpPr>
            <a:spLocks noGrp="1"/>
          </p:cNvSpPr>
          <p:nvPr>
            <p:ph type="sldNum" sz="quarter" idx="12"/>
          </p:nvPr>
        </p:nvSpPr>
        <p:spPr/>
        <p:txBody>
          <a:bodyPr/>
          <a:lstStyle/>
          <a:p>
            <a:fld id="{B6F15528-21DE-4FAA-801E-634DDDAF4B2B}" type="slidenum">
              <a:rPr lang="en-US" smtClean="0"/>
              <a:pPr/>
              <a:t>9</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3032"/>
            <a:ext cx="2124075" cy="334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5598" y="93032"/>
            <a:ext cx="203835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3948" y="0"/>
            <a:ext cx="1962150" cy="303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0800" y="202569"/>
            <a:ext cx="211455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953" y="3411255"/>
            <a:ext cx="2400300"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199" y="3447854"/>
            <a:ext cx="2257425" cy="3143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86400" y="3360172"/>
            <a:ext cx="2133600"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8936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378</TotalTime>
  <Words>621</Words>
  <Application>Microsoft Office PowerPoint</Application>
  <PresentationFormat>On-screen Show (4:3)</PresentationFormat>
  <Paragraphs>67</Paragraphs>
  <Slides>13</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&amp;quot</vt:lpstr>
      <vt:lpstr>Arial</vt:lpstr>
      <vt:lpstr>Book Antiqua</vt:lpstr>
      <vt:lpstr>Calibri</vt:lpstr>
      <vt:lpstr>Calibri Light</vt:lpstr>
      <vt:lpstr>Office Theme</vt:lpstr>
      <vt:lpstr>PowerPoint Presentation</vt:lpstr>
      <vt:lpstr>PowerPoint Presentation</vt:lpstr>
      <vt:lpstr>The Faculty of Agriculture and Forestry was established in 1940, followed by the Faculty of Medicine in 1944.  The Teacher Training College and the Institute of Biology were established in Sarajevo after the end of World War II.   Following the establishment of the Faculties of Medicine, Law and Agriculture and Forestry and the subsequent establishment of the Technical Faculty, the Assembly of the People’s Republic of Bosnia and Herzegovina adopted the Law on University in 1949, which formally established the University of Sarajevo.   The Faculty of Philosophy (with a science department) and the Faculty of Veterinary Medicine became its members in 1950.  Decades that followed saw a period of intense growth.  </vt:lpstr>
      <vt:lpstr>Until 1975, the University of Sarajevo was the only university in Bosnia and Herzegovina and the beacon of development of higher education and science in the country.  It also contributed significantly to the establishment of the University of Banja Luka in 1975, the University of Tuzla in 1976 and the University of Mostar in 1977.   </vt:lpstr>
      <vt:lpstr>Understanding the importance of positioning itself within the European Higher Education Area (EHEA), the University of Sarajevo entered the complex process of reform in compliance with the Bologna principles in the 2005/2006 academic year without any state-level guidance and without any political, legal or financial support.   The University has developed or participated in several international third-cycle programmes in line with EHEA-ERA standards.  - undargraduated - master - doctoral </vt:lpstr>
      <vt:lpstr>PowerPoint Presentation</vt:lpstr>
      <vt:lpstr>PowerPoint Presentation</vt:lpstr>
      <vt:lpstr>PowerPoint Presentation</vt:lpstr>
      <vt:lpstr>PowerPoint Presentation</vt:lpstr>
      <vt:lpstr>PowerPoint Presentation</vt:lpstr>
      <vt:lpstr>PowerPoint Presentation</vt:lpstr>
      <vt:lpstr>At the Faculty of Civil Engineering there is a Department of Water Resources and Environmental Engineering.    Faculty of Civil Engineering - https:/www.gf.unsa.ba  University of Sarajevo - https:/www.unsa.ba</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Milan</dc:creator>
  <cp:lastModifiedBy>Emina Hadzic</cp:lastModifiedBy>
  <cp:revision>32</cp:revision>
  <dcterms:created xsi:type="dcterms:W3CDTF">2006-08-16T00:00:00Z</dcterms:created>
  <dcterms:modified xsi:type="dcterms:W3CDTF">2018-12-20T14:36:41Z</dcterms:modified>
</cp:coreProperties>
</file>